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9" r:id="rId2"/>
    <p:sldId id="258" r:id="rId3"/>
    <p:sldId id="291" r:id="rId4"/>
    <p:sldId id="265" r:id="rId5"/>
    <p:sldId id="303" r:id="rId6"/>
    <p:sldId id="304" r:id="rId7"/>
    <p:sldId id="292" r:id="rId8"/>
    <p:sldId id="299" r:id="rId9"/>
    <p:sldId id="297" r:id="rId10"/>
    <p:sldId id="302" r:id="rId11"/>
    <p:sldId id="300" r:id="rId12"/>
    <p:sldId id="296" r:id="rId13"/>
    <p:sldId id="301" r:id="rId14"/>
    <p:sldId id="264" r:id="rId15"/>
    <p:sldId id="28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yssamspomer@gmail.com" initials="a" lastIdx="15" clrIdx="0">
    <p:extLst>
      <p:ext uri="{19B8F6BF-5375-455C-9EA6-DF929625EA0E}">
        <p15:presenceInfo xmlns:p15="http://schemas.microsoft.com/office/powerpoint/2012/main" userId="f6e5139259c6ae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6D6D"/>
    <a:srgbClr val="4C2F85"/>
    <a:srgbClr val="917B4C"/>
    <a:srgbClr val="8968CA"/>
    <a:srgbClr val="1E1335"/>
    <a:srgbClr val="D5CAEC"/>
    <a:srgbClr val="E9E3F5"/>
    <a:srgbClr val="D9D412"/>
    <a:srgbClr val="E4D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5262" autoAdjust="0"/>
  </p:normalViewPr>
  <p:slideViewPr>
    <p:cSldViewPr snapToGrid="0">
      <p:cViewPr varScale="1">
        <p:scale>
          <a:sx n="83" d="100"/>
          <a:sy n="83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CE01E-D2A4-45D2-9F7D-2854F0ACD079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8CB9E-F0DD-4924-8EBB-84ECE4671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69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063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47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7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9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11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76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40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110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19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0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40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66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8CB9E-F0DD-4924-8EBB-84ECE46710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91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5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6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2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71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95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18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46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8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3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3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2F717-9BDB-47D0-88F5-EE24DB075DAC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4C258-2305-4689-910F-3F07ABDFE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2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8.tiff"/><Relationship Id="rId10" Type="http://schemas.openxmlformats.org/officeDocument/2006/relationships/image" Target="../media/image42.png"/><Relationship Id="rId4" Type="http://schemas.openxmlformats.org/officeDocument/2006/relationships/image" Target="../media/image37.jpeg"/><Relationship Id="rId9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depts.washington.edu/adaptuw/design/design-projects/restroom-adaptation/?preview_id=1025&amp;preview_nonce=2ab1dc1319&amp;_thumbnail_id=-1&amp;preview=true" TargetMode="External"/><Relationship Id="rId18" Type="http://schemas.openxmlformats.org/officeDocument/2006/relationships/image" Target="../media/image13.png"/><Relationship Id="rId26" Type="http://schemas.openxmlformats.org/officeDocument/2006/relationships/image" Target="../media/image19.jpeg"/><Relationship Id="rId3" Type="http://schemas.openxmlformats.org/officeDocument/2006/relationships/image" Target="../media/image1.png"/><Relationship Id="rId21" Type="http://schemas.openxmlformats.org/officeDocument/2006/relationships/image" Target="../media/image15.png"/><Relationship Id="rId7" Type="http://schemas.openxmlformats.org/officeDocument/2006/relationships/hyperlink" Target="https://depts.washington.edu/adaptuw/design/design-projects/magic-arms/?preview_id=981&amp;preview_nonce=97f70f97b1&amp;_thumbnail_id=-1&amp;preview=true" TargetMode="External"/><Relationship Id="rId12" Type="http://schemas.openxmlformats.org/officeDocument/2006/relationships/image" Target="../media/image10.png"/><Relationship Id="rId17" Type="http://schemas.openxmlformats.org/officeDocument/2006/relationships/hyperlink" Target="https://depts.washington.edu/adaptuw/inglemoor-high-school/?preview_id=1042&amp;preview_nonce=4da33450c6&amp;_thumbnail_id=-1&amp;preview=true" TargetMode="External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hyperlink" Target="https://depts.washington.edu/adaptuw/imagineers/?preview_id=869&amp;preview_nonce=75bd1c2178&amp;_thumbnail_id=-1&amp;preview=tru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24" Type="http://schemas.openxmlformats.org/officeDocument/2006/relationships/image" Target="../media/image17.png"/><Relationship Id="rId5" Type="http://schemas.openxmlformats.org/officeDocument/2006/relationships/image" Target="../media/image5.png"/><Relationship Id="rId15" Type="http://schemas.openxmlformats.org/officeDocument/2006/relationships/hyperlink" Target="https://depts.washington.edu/adaptuw/design/design-projects/wireless-switch/?preview_id=1034&amp;preview_nonce=1ac679ddea&amp;_thumbnail_id=-1&amp;preview=true" TargetMode="External"/><Relationship Id="rId23" Type="http://schemas.openxmlformats.org/officeDocument/2006/relationships/image" Target="../media/image16.png"/><Relationship Id="rId10" Type="http://schemas.openxmlformats.org/officeDocument/2006/relationships/image" Target="../media/image8.png"/><Relationship Id="rId19" Type="http://schemas.openxmlformats.org/officeDocument/2006/relationships/image" Target="../media/image14.png"/><Relationship Id="rId4" Type="http://schemas.openxmlformats.org/officeDocument/2006/relationships/hyperlink" Target="https://depts.washington.edu/adaptuw/accessible-lunchbox/?preview_id=967&amp;preview_nonce=579e5534bc&amp;_thumbnail_id=-1&amp;preview=true" TargetMode="External"/><Relationship Id="rId9" Type="http://schemas.openxmlformats.org/officeDocument/2006/relationships/hyperlink" Target="https://depts.washington.edu/adaptuw/design/design-projects/toy-type-converter/?preview_id=998&amp;preview_nonce=8a03f99458&amp;_thumbnail_id=-1&amp;preview=true" TargetMode="External"/><Relationship Id="rId14" Type="http://schemas.openxmlformats.org/officeDocument/2006/relationships/image" Target="../media/image11.png"/><Relationship Id="rId22" Type="http://schemas.openxmlformats.org/officeDocument/2006/relationships/hyperlink" Target="https://depts.washington.edu/adaptuw/design/vip-projects-2/lend-a-hand/?preview_id=895&amp;preview_nonce=8d49912c1f&amp;_thumbnail_id=-1&amp;preview=true" TargetMode="External"/><Relationship Id="rId27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cid:d2b16c9f-37d3-4b71-82ca-4cecd2e4599e@namprd18.prod.outlook.com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 flipV="1">
            <a:off x="-16450" y="-2"/>
            <a:ext cx="12208449" cy="6031833"/>
          </a:xfrm>
          <a:prstGeom prst="rect">
            <a:avLst/>
          </a:prstGeom>
          <a:solidFill>
            <a:srgbClr val="4C2F85"/>
          </a:solidFill>
          <a:ln>
            <a:solidFill>
              <a:srgbClr val="4B2D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16450" y="1815414"/>
            <a:ext cx="1220845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00" b="1" dirty="0">
                <a:solidFill>
                  <a:srgbClr val="E4DBF5"/>
                </a:solidFill>
                <a:latin typeface="Uni Sans Book" panose="000005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Establishing an inclusive and sustainable design program for assistive technology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" y="3555003"/>
            <a:ext cx="11962994" cy="1354795"/>
            <a:chOff x="3555200" y="4408805"/>
            <a:chExt cx="4310509" cy="1470115"/>
          </a:xfrm>
        </p:grpSpPr>
        <p:sp>
          <p:nvSpPr>
            <p:cNvPr id="7" name="TextBox 6"/>
            <p:cNvSpPr txBox="1"/>
            <p:nvPr/>
          </p:nvSpPr>
          <p:spPr>
            <a:xfrm>
              <a:off x="4406001" y="4408805"/>
              <a:ext cx="2943967" cy="500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Uni Sans Book" panose="00000500000000000000"/>
                </a:rPr>
                <a:t>Joe Lawler, Alyssa Spomer, Keshia Peters, Katherine Steele </a:t>
              </a:r>
              <a:endParaRPr lang="en-US" sz="4000" dirty="0">
                <a:solidFill>
                  <a:schemeClr val="bg1"/>
                </a:solidFill>
                <a:latin typeface="Uni Sans Book" panose="0000050000000000000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55200" y="4982186"/>
              <a:ext cx="4310509" cy="896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chemeClr val="bg1"/>
                  </a:solidFill>
                  <a:latin typeface="Uni Sans Book" panose="00000500000000000000"/>
                </a:rPr>
                <a:t>CSNE Research Symposium 2018</a:t>
              </a:r>
            </a:p>
            <a:p>
              <a:pPr algn="ctr"/>
              <a:endParaRPr lang="en-US" sz="1000" i="1" dirty="0">
                <a:solidFill>
                  <a:schemeClr val="bg1"/>
                </a:solidFill>
                <a:latin typeface="Uni Sans Book" panose="00000500000000000000"/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  <a:latin typeface="Uni Sans Book" panose="00000500000000000000"/>
                </a:rPr>
                <a:t>Ability &amp; Innovation Lab, Mechanical Engineering, University of Washington, Seattle, WA USA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650755" y="3370237"/>
            <a:ext cx="6874043" cy="45719"/>
          </a:xfrm>
          <a:prstGeom prst="rect">
            <a:avLst/>
          </a:prstGeom>
          <a:solidFill>
            <a:srgbClr val="917B4C"/>
          </a:solidFill>
          <a:ln>
            <a:solidFill>
              <a:srgbClr val="917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88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-385305" y="212943"/>
            <a:ext cx="6481306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475" y="241341"/>
            <a:ext cx="5684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Design Projects 2017-2018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029" y="1933435"/>
            <a:ext cx="53656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Created a website showcasing all past and ongoing projects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Ensures others may explore and iterate upon our work</a:t>
            </a:r>
          </a:p>
          <a:p>
            <a:pPr lvl="1"/>
            <a:endParaRPr lang="en-US" sz="2000" dirty="0">
              <a:latin typeface="Trebuchet MS" panose="020B060302020202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Incorporated accessibility features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Alternative text, screen reader compatible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5F5A8-8DD8-4BB9-BA74-E0B66F812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1" y="1150888"/>
            <a:ext cx="5999911" cy="4556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31212A-34B6-4E28-B5CE-F3EE5388A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303" y="108007"/>
            <a:ext cx="4667248" cy="5783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E9B086-7DA7-4E26-88B8-8F765FE4A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36959"/>
            <a:ext cx="762498" cy="9363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34C2A9-E20F-414B-8900-CDA884655AD2}"/>
              </a:ext>
            </a:extLst>
          </p:cNvPr>
          <p:cNvSpPr/>
          <p:nvPr/>
        </p:nvSpPr>
        <p:spPr>
          <a:xfrm>
            <a:off x="96090" y="1150889"/>
            <a:ext cx="6076109" cy="440082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95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-385305" y="212943"/>
            <a:ext cx="6481306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475" y="241341"/>
            <a:ext cx="5684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Design Projects 2017-2018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475" y="1537747"/>
            <a:ext cx="7717963" cy="2159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panose="020B0603020202020204" pitchFamily="34" charset="0"/>
              </a:rPr>
              <a:t>Provides access to GitHub repository of documentation</a:t>
            </a: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panose="020B0603020202020204" pitchFamily="34" charset="0"/>
              </a:rPr>
              <a:t>Community can get a first hand look at the design process</a:t>
            </a:r>
          </a:p>
          <a:p>
            <a:pPr marL="3429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panose="020B0603020202020204" pitchFamily="34" charset="0"/>
              </a:rPr>
              <a:t>Able to utilize our designs by downloading CAD files</a:t>
            </a:r>
          </a:p>
          <a:p>
            <a:pPr marL="285744" indent="-285744">
              <a:buFont typeface="Calibri" panose="020F0502020204030204" pitchFamily="34" charset="0"/>
              <a:buChar char="˃"/>
            </a:pPr>
            <a:endParaRPr lang="en-US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4536EE-9DE4-418C-AFAB-C684BB859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2" r="58364"/>
          <a:stretch/>
        </p:blipFill>
        <p:spPr>
          <a:xfrm>
            <a:off x="4726520" y="4328503"/>
            <a:ext cx="2521167" cy="1688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D68F31-947D-4923-B37E-08A3A8BBFE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7"/>
          <a:stretch/>
        </p:blipFill>
        <p:spPr>
          <a:xfrm>
            <a:off x="8180058" y="162283"/>
            <a:ext cx="2944332" cy="5550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1D3723-7335-4CA8-8158-75634D57D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38748"/>
            <a:ext cx="762066" cy="932769"/>
          </a:xfrm>
          <a:prstGeom prst="rect">
            <a:avLst/>
          </a:prstGeom>
        </p:spPr>
      </p:pic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9F564B66-57BF-4606-9787-BB99E88F00EF}"/>
              </a:ext>
            </a:extLst>
          </p:cNvPr>
          <p:cNvSpPr/>
          <p:nvPr/>
        </p:nvSpPr>
        <p:spPr>
          <a:xfrm>
            <a:off x="4719639" y="5590884"/>
            <a:ext cx="1376363" cy="387119"/>
          </a:xfrm>
          <a:prstGeom prst="flowChartAlternateProcess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0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-375780" y="212943"/>
            <a:ext cx="6656326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475" y="241342"/>
            <a:ext cx="63406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Design Challenges 2018-2019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475" y="1428668"/>
            <a:ext cx="6656327" cy="3789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prstClr val="black"/>
                </a:solidFill>
                <a:latin typeface="Trebuchet MS" panose="020B0603020202020204" pitchFamily="34" charset="0"/>
              </a:rPr>
              <a:t>Outcome</a:t>
            </a:r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panose="020B0603020202020204" pitchFamily="34" charset="0"/>
              </a:rPr>
              <a:t>Modified survey sent out to need experts</a:t>
            </a:r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panose="020B0603020202020204" pitchFamily="34" charset="0"/>
              </a:rPr>
              <a:t>Centralized repository of community members contact information</a:t>
            </a:r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panose="020B0603020202020204" pitchFamily="34" charset="0"/>
              </a:rPr>
              <a:t>Created an interview document for meetings with need experts</a:t>
            </a:r>
          </a:p>
          <a:p>
            <a:pPr marL="228594" indent="-228594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Trebuchet MS" panose="020B0603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prstClr val="black"/>
                </a:solidFill>
                <a:latin typeface="Trebuchet MS" panose="020B0603020202020204" pitchFamily="34" charset="0"/>
              </a:rPr>
              <a:t>Future</a:t>
            </a:r>
          </a:p>
          <a:p>
            <a:pPr marL="228583" indent="-228594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Trebuchet MS" panose="020B0603020202020204" pitchFamily="34" charset="0"/>
              </a:rPr>
              <a:t>One page summary of each design challenge</a:t>
            </a:r>
          </a:p>
        </p:txBody>
      </p:sp>
      <p:pic>
        <p:nvPicPr>
          <p:cNvPr id="12" name="Picture 2" descr="Team Reborn and Team Cajun all stand around need expert Carolee and awesome dog cajun">
            <a:extLst>
              <a:ext uri="{FF2B5EF4-FFF2-40B4-BE49-F238E27FC236}">
                <a16:creationId xmlns:a16="http://schemas.microsoft.com/office/drawing/2014/main" id="{AD1D765F-126F-4FB5-9B6D-CB4B938F15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7" r="12263" b="2461"/>
          <a:stretch/>
        </p:blipFill>
        <p:spPr bwMode="auto">
          <a:xfrm>
            <a:off x="7163879" y="2115843"/>
            <a:ext cx="4369348" cy="30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F988A5-7BBD-40EB-9C85-DD649A122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38748"/>
            <a:ext cx="762066" cy="9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70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-375780" y="212943"/>
            <a:ext cx="6471780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475" y="241342"/>
            <a:ext cx="5970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Future of HuskyADAPT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4D56D1-0135-4201-8A4F-2F42266F8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36" y="1946161"/>
            <a:ext cx="5827580" cy="3291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C701B-5A63-4282-B3E0-6459A8ED6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841" y="1946161"/>
            <a:ext cx="3291008" cy="329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9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491BB-A24D-C541-B185-C209F44D3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4695" y="1994479"/>
            <a:ext cx="1382295" cy="3693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Team Cajun</a:t>
            </a:r>
          </a:p>
        </p:txBody>
      </p:sp>
      <p:pic>
        <p:nvPicPr>
          <p:cNvPr id="9" name="Picture 4" descr="http://faculty.washington.edu/chudler/pdf/CSNE%20logo.jpg">
            <a:extLst>
              <a:ext uri="{FF2B5EF4-FFF2-40B4-BE49-F238E27FC236}">
                <a16:creationId xmlns:a16="http://schemas.microsoft.com/office/drawing/2014/main" id="{217AF521-6F22-A84C-ACCA-F5BA0B57E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541" y="212945"/>
            <a:ext cx="1573527" cy="122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6A895D-AD85-BC45-9E71-F2BFAF1A44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43" y="157262"/>
            <a:ext cx="1297907" cy="1304691"/>
          </a:xfrm>
          <a:prstGeom prst="rect">
            <a:avLst/>
          </a:prstGeom>
        </p:spPr>
      </p:pic>
      <p:pic>
        <p:nvPicPr>
          <p:cNvPr id="1026" name="Picture 2" descr="https://lh3.googleusercontent.com/08832FQI72p3JkZE9IrC76zSjK12SNRGSmO5lf4Zy2vKCZPMa1iel7QTna97wZAHR2Y9jdFCxFZOWgE4_mUUdg8hIjwA1cdMZYUliXY95LflXiOWACGTN5ZkavL7riuHIo9oR5YZ_XQkOKCnew">
            <a:extLst>
              <a:ext uri="{FF2B5EF4-FFF2-40B4-BE49-F238E27FC236}">
                <a16:creationId xmlns:a16="http://schemas.microsoft.com/office/drawing/2014/main" id="{02686E2E-F244-ED49-AAA3-88D2E6E0A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599" y="1651758"/>
            <a:ext cx="1612492" cy="202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794BBF-D57A-C441-B9F3-C67B24B60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08" y="1652771"/>
            <a:ext cx="1456899" cy="2026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B076DF-A40F-004E-BD2B-9904936F4C44}"/>
              </a:ext>
            </a:extLst>
          </p:cNvPr>
          <p:cNvSpPr txBox="1"/>
          <p:nvPr/>
        </p:nvSpPr>
        <p:spPr>
          <a:xfrm>
            <a:off x="5012598" y="3701598"/>
            <a:ext cx="161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Kat Steele, PhD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49B4EE-B4FE-3440-88AD-7F542DA95FBD}"/>
              </a:ext>
            </a:extLst>
          </p:cNvPr>
          <p:cNvSpPr txBox="1"/>
          <p:nvPr/>
        </p:nvSpPr>
        <p:spPr>
          <a:xfrm>
            <a:off x="550683" y="3701598"/>
            <a:ext cx="142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Keshia Peters</a:t>
            </a: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67EBE3FE-E7D2-9749-AAE9-4EC81FFA3BA0}"/>
              </a:ext>
            </a:extLst>
          </p:cNvPr>
          <p:cNvSpPr/>
          <p:nvPr/>
        </p:nvSpPr>
        <p:spPr>
          <a:xfrm>
            <a:off x="-254000" y="212943"/>
            <a:ext cx="6350000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4000" b="1">
                <a:solidFill>
                  <a:srgbClr val="E4DBF5"/>
                </a:solidFill>
                <a:latin typeface="Calibri Light" panose="020F0302020204030204"/>
              </a:rPr>
              <a:t>Acknowledgements</a:t>
            </a:r>
            <a:endParaRPr lang="en-US" sz="4000" b="1" dirty="0">
              <a:solidFill>
                <a:srgbClr val="E4DBF5"/>
              </a:solidFill>
              <a:latin typeface="Calibri Light" panose="020F0302020204030204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6B0A8FC-4275-C64F-BA86-4E65046E1C96}"/>
              </a:ext>
            </a:extLst>
          </p:cNvPr>
          <p:cNvSpPr txBox="1">
            <a:spLocks/>
          </p:cNvSpPr>
          <p:nvPr/>
        </p:nvSpPr>
        <p:spPr>
          <a:xfrm>
            <a:off x="1" y="333927"/>
            <a:ext cx="4742260" cy="4756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6EC0A9-D511-4548-A8A7-82F94967A31F}"/>
              </a:ext>
            </a:extLst>
          </p:cNvPr>
          <p:cNvGrpSpPr/>
          <p:nvPr/>
        </p:nvGrpSpPr>
        <p:grpSpPr>
          <a:xfrm>
            <a:off x="7942317" y="6121717"/>
            <a:ext cx="4478747" cy="736284"/>
            <a:chOff x="4665253" y="6121716"/>
            <a:chExt cx="4478747" cy="736284"/>
          </a:xfrm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CAF60ED6-B23E-DB4A-A3C8-2F23282F2BAB}"/>
                </a:ext>
              </a:extLst>
            </p:cNvPr>
            <p:cNvSpPr/>
            <p:nvPr/>
          </p:nvSpPr>
          <p:spPr>
            <a:xfrm>
              <a:off x="4665253" y="6121716"/>
              <a:ext cx="4478747" cy="736284"/>
            </a:xfrm>
            <a:prstGeom prst="parallelogram">
              <a:avLst/>
            </a:prstGeom>
            <a:solidFill>
              <a:srgbClr val="4C2F85"/>
            </a:solidFill>
            <a:ln>
              <a:solidFill>
                <a:srgbClr val="4C2F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4C2F85"/>
                  </a:solidFill>
                </a:ln>
                <a:solidFill>
                  <a:srgbClr val="4C2F85"/>
                </a:solidFill>
                <a:latin typeface="+mj-lt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24B604A-8FC5-A94C-8276-E39D3F981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8149" y="6200379"/>
              <a:ext cx="3633537" cy="534343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7F8057A-A81C-4038-9CE3-ABB97A453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271" y="217008"/>
            <a:ext cx="1382296" cy="1300631"/>
          </a:xfrm>
          <a:prstGeom prst="rect">
            <a:avLst/>
          </a:prstGeom>
        </p:spPr>
      </p:pic>
      <p:pic>
        <p:nvPicPr>
          <p:cNvPr id="6146" name="Picture 2" descr="http://depts.washington.edu/adaptuw/wordpress/wp-content/uploads/2017/08/Professional_Photo_Square-300x300.jpg">
            <a:extLst>
              <a:ext uri="{FF2B5EF4-FFF2-40B4-BE49-F238E27FC236}">
                <a16:creationId xmlns:a16="http://schemas.microsoft.com/office/drawing/2014/main" id="{AFC94C13-F3E1-4BF7-873F-DE7D76AF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97" y="1947796"/>
            <a:ext cx="1731415" cy="173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97042A-9CDF-4115-968F-A6B0DE91ECFB}"/>
              </a:ext>
            </a:extLst>
          </p:cNvPr>
          <p:cNvSpPr txBox="1"/>
          <p:nvPr/>
        </p:nvSpPr>
        <p:spPr>
          <a:xfrm>
            <a:off x="1836207" y="6210640"/>
            <a:ext cx="142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Erin Ciliv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9A43A-873E-44F6-85B3-3E18BEFFBD91}"/>
              </a:ext>
            </a:extLst>
          </p:cNvPr>
          <p:cNvSpPr txBox="1"/>
          <p:nvPr/>
        </p:nvSpPr>
        <p:spPr>
          <a:xfrm>
            <a:off x="2713012" y="3701598"/>
            <a:ext cx="157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Alyssa Spomer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CFF28C2-7426-42CC-AE6D-F41EADD214E4}"/>
              </a:ext>
            </a:extLst>
          </p:cNvPr>
          <p:cNvSpPr txBox="1">
            <a:spLocks/>
          </p:cNvSpPr>
          <p:nvPr/>
        </p:nvSpPr>
        <p:spPr>
          <a:xfrm>
            <a:off x="610912" y="1308055"/>
            <a:ext cx="5822547" cy="400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University of Washington, Ability and Innovation lab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8" name="Picture 4" descr="http://depts.washington.edu/adaptuw/wordpress/wp-content/uploads/2017/11/2017-12-14-20.13.26-240x300.jpg">
            <a:extLst>
              <a:ext uri="{FF2B5EF4-FFF2-40B4-BE49-F238E27FC236}">
                <a16:creationId xmlns:a16="http://schemas.microsoft.com/office/drawing/2014/main" id="{9E3C9190-E826-4C98-AB9B-AC8A79C7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17" y="2462643"/>
            <a:ext cx="2327051" cy="290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depts.washington.edu/adaptuw/wordpress/wp-content/uploads/2018/07/Team-Page-Display-e1531493656682.png">
            <a:extLst>
              <a:ext uri="{FF2B5EF4-FFF2-40B4-BE49-F238E27FC236}">
                <a16:creationId xmlns:a16="http://schemas.microsoft.com/office/drawing/2014/main" id="{B9B59B98-ED6F-4DBE-9833-EA4A5E907C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8" t="26173" r="16232"/>
          <a:stretch/>
        </p:blipFill>
        <p:spPr bwMode="auto">
          <a:xfrm>
            <a:off x="1647030" y="4554663"/>
            <a:ext cx="1806507" cy="163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4AD34CF-4D48-44D2-B210-F273A9A7744F}"/>
              </a:ext>
            </a:extLst>
          </p:cNvPr>
          <p:cNvSpPr txBox="1">
            <a:spLocks/>
          </p:cNvSpPr>
          <p:nvPr/>
        </p:nvSpPr>
        <p:spPr>
          <a:xfrm>
            <a:off x="1836351" y="4162938"/>
            <a:ext cx="1428148" cy="3693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Need Expert</a:t>
            </a:r>
          </a:p>
        </p:txBody>
      </p:sp>
    </p:spTree>
    <p:extLst>
      <p:ext uri="{BB962C8B-B14F-4D97-AF65-F5344CB8AC3E}">
        <p14:creationId xmlns:p14="http://schemas.microsoft.com/office/powerpoint/2010/main" val="382195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-375780" y="212943"/>
            <a:ext cx="3824374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60" y="220168"/>
            <a:ext cx="4777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Thank you!</a:t>
            </a:r>
          </a:p>
        </p:txBody>
      </p:sp>
      <p:sp>
        <p:nvSpPr>
          <p:cNvPr id="6" name="Parallelogram 5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21837" y="2778146"/>
            <a:ext cx="54718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4C2F85"/>
                </a:solidFill>
                <a:latin typeface="+mj-lt"/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2826172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-375782" y="212943"/>
            <a:ext cx="6471781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475" y="241342"/>
            <a:ext cx="5638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What is HuskyADAPT?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260277-4F16-4656-909A-1EE1CE5C4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529" y="1758056"/>
            <a:ext cx="3880955" cy="2993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0A2B3-146C-4F03-AC46-6AA9AEACFE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409"/>
          <a:stretch/>
        </p:blipFill>
        <p:spPr>
          <a:xfrm>
            <a:off x="4250836" y="1758056"/>
            <a:ext cx="3288841" cy="2993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4525B1-CB07-42E6-95D4-4D51EAFA20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80" t="3340" r="11179" b="6381"/>
          <a:stretch/>
        </p:blipFill>
        <p:spPr>
          <a:xfrm>
            <a:off x="241954" y="1747171"/>
            <a:ext cx="3459769" cy="2993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113352-49F3-4D2B-A063-89B3456669B5}"/>
              </a:ext>
            </a:extLst>
          </p:cNvPr>
          <p:cNvSpPr txBox="1"/>
          <p:nvPr/>
        </p:nvSpPr>
        <p:spPr>
          <a:xfrm>
            <a:off x="861776" y="1090275"/>
            <a:ext cx="244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4C2F85"/>
                </a:solidFill>
                <a:latin typeface="+mj-lt"/>
              </a:rPr>
              <a:t>Go Baby Go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1680B-5966-49A7-9C9E-1A1DDF60DAD8}"/>
              </a:ext>
            </a:extLst>
          </p:cNvPr>
          <p:cNvSpPr txBox="1"/>
          <p:nvPr/>
        </p:nvSpPr>
        <p:spPr>
          <a:xfrm>
            <a:off x="8629116" y="1090275"/>
            <a:ext cx="2442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4C2F85"/>
                </a:solidFill>
                <a:latin typeface="+mj-lt"/>
              </a:rPr>
              <a:t>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8D69A1-DD39-40D4-8CB9-CE85DB8830C9}"/>
              </a:ext>
            </a:extLst>
          </p:cNvPr>
          <p:cNvSpPr txBox="1"/>
          <p:nvPr/>
        </p:nvSpPr>
        <p:spPr>
          <a:xfrm>
            <a:off x="4375906" y="1090275"/>
            <a:ext cx="303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4C2F85"/>
                </a:solidFill>
                <a:latin typeface="+mj-lt"/>
              </a:rPr>
              <a:t>Toy Adaptation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8D3141-E984-4716-A847-7500C7441EC4}"/>
              </a:ext>
            </a:extLst>
          </p:cNvPr>
          <p:cNvSpPr txBox="1"/>
          <p:nvPr/>
        </p:nvSpPr>
        <p:spPr>
          <a:xfrm>
            <a:off x="8047035" y="4982655"/>
            <a:ext cx="39204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Created 19 design teams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Presented work at multiple design fairs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BD2E51-85DB-4D3C-A1CD-8BCB9E31788F}"/>
              </a:ext>
            </a:extLst>
          </p:cNvPr>
          <p:cNvSpPr txBox="1"/>
          <p:nvPr/>
        </p:nvSpPr>
        <p:spPr>
          <a:xfrm>
            <a:off x="4190527" y="4982653"/>
            <a:ext cx="3680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Adapted 224 toys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Taught 348 people toy adaptation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Launched an open source library for adaptable toys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7D4922-ADF5-42D8-8D1B-8F1BED2C7781}"/>
              </a:ext>
            </a:extLst>
          </p:cNvPr>
          <p:cNvSpPr txBox="1"/>
          <p:nvPr/>
        </p:nvSpPr>
        <p:spPr>
          <a:xfrm>
            <a:off x="241952" y="4982656"/>
            <a:ext cx="36825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Inglemoor high school senior design class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Modified 6 cars based off of individual case studies </a:t>
            </a:r>
          </a:p>
        </p:txBody>
      </p:sp>
    </p:spTree>
    <p:extLst>
      <p:ext uri="{BB962C8B-B14F-4D97-AF65-F5344CB8AC3E}">
        <p14:creationId xmlns:p14="http://schemas.microsoft.com/office/powerpoint/2010/main" val="113563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-375780" y="212943"/>
            <a:ext cx="4091254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474" y="241341"/>
            <a:ext cx="5402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Design Projects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pic>
        <p:nvPicPr>
          <p:cNvPr id="1026" name="Picture 2" descr="Pink lunchbox with nylon strap wrapped around as a handle and a magnetic strap to keep the box closed, handle is in the shape of a butterfly">
            <a:hlinkClick r:id="rId4"/>
            <a:extLst>
              <a:ext uri="{FF2B5EF4-FFF2-40B4-BE49-F238E27FC236}">
                <a16:creationId xmlns:a16="http://schemas.microsoft.com/office/drawing/2014/main" id="{C680CCC6-CDF1-435E-B418-261F3BC34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9" r="12769" b="15333"/>
          <a:stretch/>
        </p:blipFill>
        <p:spPr bwMode="auto">
          <a:xfrm>
            <a:off x="147411" y="1064309"/>
            <a:ext cx="1898815" cy="152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rendering of prototype; a blue button on a grey platform">
            <a:extLst>
              <a:ext uri="{FF2B5EF4-FFF2-40B4-BE49-F238E27FC236}">
                <a16:creationId xmlns:a16="http://schemas.microsoft.com/office/drawing/2014/main" id="{0F589656-5877-4D35-A30D-185BB3E3E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1" y="2804087"/>
            <a:ext cx="1914861" cy="15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nal design for Magic Arms team, black plastic attachment connected to red plastic arm which has a grey slot with straps to hold the users forearm">
            <a:hlinkClick r:id="rId7"/>
            <a:extLst>
              <a:ext uri="{FF2B5EF4-FFF2-40B4-BE49-F238E27FC236}">
                <a16:creationId xmlns:a16="http://schemas.microsoft.com/office/drawing/2014/main" id="{95938D7B-FBAD-4ABD-859D-F22C94B26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"/>
          <a:stretch/>
        </p:blipFill>
        <p:spPr bwMode="auto">
          <a:xfrm>
            <a:off x="4609488" y="1056485"/>
            <a:ext cx="2141505" cy="153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guin Race it toy; automated toy that has penguins climb up stairs and then slide down to the bottom">
            <a:hlinkClick r:id="rId9"/>
            <a:extLst>
              <a:ext uri="{FF2B5EF4-FFF2-40B4-BE49-F238E27FC236}">
                <a16:creationId xmlns:a16="http://schemas.microsoft.com/office/drawing/2014/main" id="{3867FC9C-8796-43F8-BC21-84E39381D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073" y="104379"/>
            <a:ext cx="2242191" cy="225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ooden box painted blue on the top. Across the top are 7 buttons, the buttons are grouped into two groups of three on the side and one in the middle. Additionally there are two joysticks in the center. ">
            <a:extLst>
              <a:ext uri="{FF2B5EF4-FFF2-40B4-BE49-F238E27FC236}">
                <a16:creationId xmlns:a16="http://schemas.microsoft.com/office/drawing/2014/main" id="{F5CC67BA-2124-4C1F-9D50-5D56A0047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7"/>
          <a:stretch/>
        </p:blipFill>
        <p:spPr bwMode="auto">
          <a:xfrm>
            <a:off x="9319134" y="4547707"/>
            <a:ext cx="2248565" cy="13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3D rendering of prototype that would encase ones hand minus the elastic material connecting the parts">
            <a:extLst>
              <a:ext uri="{FF2B5EF4-FFF2-40B4-BE49-F238E27FC236}">
                <a16:creationId xmlns:a16="http://schemas.microsoft.com/office/drawing/2014/main" id="{ADBB5074-76C3-4E36-956F-9CAABA03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501" y="4547707"/>
            <a:ext cx="2130164" cy="144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ketch of foot pushing in to step below a toliet, indicating that pushing it will allow the retractable stool to pop out">
            <a:hlinkClick r:id="rId13"/>
            <a:extLst>
              <a:ext uri="{FF2B5EF4-FFF2-40B4-BE49-F238E27FC236}">
                <a16:creationId xmlns:a16="http://schemas.microsoft.com/office/drawing/2014/main" id="{E25AEBEB-3471-485E-827A-0A9261487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6" b="9093"/>
          <a:stretch/>
        </p:blipFill>
        <p:spPr bwMode="auto">
          <a:xfrm>
            <a:off x="6863374" y="1114243"/>
            <a:ext cx="2252085" cy="14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wo black boxes connected to a circuit board via colorful wires">
            <a:hlinkClick r:id="rId15"/>
            <a:extLst>
              <a:ext uri="{FF2B5EF4-FFF2-40B4-BE49-F238E27FC236}">
                <a16:creationId xmlns:a16="http://schemas.microsoft.com/office/drawing/2014/main" id="{0D810361-5305-4880-B8A5-99D9A66B3C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" t="10112" r="1429"/>
          <a:stretch/>
        </p:blipFill>
        <p:spPr bwMode="auto">
          <a:xfrm>
            <a:off x="4731762" y="4552321"/>
            <a:ext cx="1733043" cy="173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hild driving in adapted toy car">
            <a:hlinkClick r:id="rId17"/>
            <a:extLst>
              <a:ext uri="{FF2B5EF4-FFF2-40B4-BE49-F238E27FC236}">
                <a16:creationId xmlns:a16="http://schemas.microsoft.com/office/drawing/2014/main" id="{623ED36F-542E-4D3A-B0C7-071BD5DFC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1"/>
          <a:stretch/>
        </p:blipFill>
        <p:spPr bwMode="auto">
          <a:xfrm>
            <a:off x="2290099" y="4552321"/>
            <a:ext cx="2196964" cy="173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ketch of hexagonal table with lasers bouncing off triangular mirrors and passing through smoke to hit the target, a green octopus">
            <a:extLst>
              <a:ext uri="{FF2B5EF4-FFF2-40B4-BE49-F238E27FC236}">
                <a16:creationId xmlns:a16="http://schemas.microsoft.com/office/drawing/2014/main" id="{3F0C58A9-AADB-4AA9-B1DD-14CABF0C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420" y="1036671"/>
            <a:ext cx="1965167" cy="15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creenshot from phone page; titled reflection and asks &quot;what caused you to feel great about the reading?&quot; to which the user replied &quot;It was fun to read and I finished the book!&quot;">
            <a:hlinkClick r:id="rId20"/>
            <a:extLst>
              <a:ext uri="{FF2B5EF4-FFF2-40B4-BE49-F238E27FC236}">
                <a16:creationId xmlns:a16="http://schemas.microsoft.com/office/drawing/2014/main" id="{C275B794-AAB7-4EAE-A9DC-DC11EF853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535" y="2804086"/>
            <a:ext cx="1941715" cy="15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3D rendering of a manikin with a support strap around its chest and arm, with a hard plastic support on the bicep">
            <a:hlinkClick r:id="rId22"/>
            <a:extLst>
              <a:ext uri="{FF2B5EF4-FFF2-40B4-BE49-F238E27FC236}">
                <a16:creationId xmlns:a16="http://schemas.microsoft.com/office/drawing/2014/main" id="{9B2BB200-C0E1-4A62-912D-C80E1B44E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670" y="2804087"/>
            <a:ext cx="2288125" cy="153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Prototype of swivel station with cutting board at one end with metal bars connecting to a blade that can be pushed down with a blade">
            <a:extLst>
              <a:ext uri="{FF2B5EF4-FFF2-40B4-BE49-F238E27FC236}">
                <a16:creationId xmlns:a16="http://schemas.microsoft.com/office/drawing/2014/main" id="{E69D1696-E793-46E4-964C-088F5343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18" y="2801453"/>
            <a:ext cx="2001841" cy="15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Visual representation of what a chorded penti keyboard looks like, circles numbered 1 to 5 represent places for fingers">
            <a:extLst>
              <a:ext uri="{FF2B5EF4-FFF2-40B4-BE49-F238E27FC236}">
                <a16:creationId xmlns:a16="http://schemas.microsoft.com/office/drawing/2014/main" id="{C412B878-17AD-4425-B9B5-0A3F7EC0A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419" y="2800205"/>
            <a:ext cx="1285215" cy="154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Sketch of a person utilizing transfer prototype; has one beam parallel to user and two perpendicular beams with straps attached for support">
            <a:extLst>
              <a:ext uri="{FF2B5EF4-FFF2-40B4-BE49-F238E27FC236}">
                <a16:creationId xmlns:a16="http://schemas.microsoft.com/office/drawing/2014/main" id="{01931416-8FDB-4954-BA1C-6DDF5C2E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1" y="4552319"/>
            <a:ext cx="1897991" cy="189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3D printed piece wrapped around toothbrush which the user holds to the camera">
            <a:extLst>
              <a:ext uri="{FF2B5EF4-FFF2-40B4-BE49-F238E27FC236}">
                <a16:creationId xmlns:a16="http://schemas.microsoft.com/office/drawing/2014/main" id="{209B4E06-DBCD-4F86-9005-3B376F560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02"/>
          <a:stretch/>
        </p:blipFill>
        <p:spPr bwMode="auto">
          <a:xfrm rot="5400000">
            <a:off x="8855575" y="2940503"/>
            <a:ext cx="1540755" cy="126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85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-375781" y="212943"/>
            <a:ext cx="13075781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474" y="241342"/>
            <a:ext cx="11672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How can we make HuskyADAPT a sustainable program? </a:t>
            </a:r>
          </a:p>
        </p:txBody>
      </p:sp>
      <p:sp>
        <p:nvSpPr>
          <p:cNvPr id="6" name="Parallelogram 5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1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-375781" y="212943"/>
            <a:ext cx="13075781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474" y="241342"/>
            <a:ext cx="11672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How can we make HuskyADAPT a sustainable program? </a:t>
            </a:r>
          </a:p>
        </p:txBody>
      </p:sp>
      <p:sp>
        <p:nvSpPr>
          <p:cNvPr id="6" name="Parallelogram 5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6686" y="1963647"/>
            <a:ext cx="10342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+mj-lt"/>
              </a:rPr>
              <a:t>Develop an online database storing all documentation from design projects </a:t>
            </a:r>
            <a:r>
              <a:rPr lang="en-US" sz="2700" b="1" i="1" dirty="0">
                <a:latin typeface="+mj-lt"/>
              </a:rPr>
              <a:t>enabling</a:t>
            </a:r>
            <a:r>
              <a:rPr lang="en-US" sz="2700" b="1" dirty="0">
                <a:latin typeface="+mj-lt"/>
              </a:rPr>
              <a:t> </a:t>
            </a:r>
            <a:r>
              <a:rPr lang="en-US" sz="2700" dirty="0">
                <a:latin typeface="+mj-lt"/>
              </a:rPr>
              <a:t>others to </a:t>
            </a:r>
            <a:r>
              <a:rPr lang="en-US" sz="2700" b="1" i="1" dirty="0">
                <a:latin typeface="+mj-lt"/>
              </a:rPr>
              <a:t>explore</a:t>
            </a:r>
            <a:r>
              <a:rPr lang="en-US" sz="2700" dirty="0">
                <a:latin typeface="+mj-lt"/>
              </a:rPr>
              <a:t>, </a:t>
            </a:r>
            <a:r>
              <a:rPr lang="en-US" sz="2700" b="1" i="1" dirty="0">
                <a:latin typeface="+mj-lt"/>
              </a:rPr>
              <a:t>download</a:t>
            </a:r>
            <a:r>
              <a:rPr lang="en-US" sz="2700" dirty="0">
                <a:latin typeface="+mj-lt"/>
              </a:rPr>
              <a:t> and </a:t>
            </a:r>
            <a:r>
              <a:rPr lang="en-US" sz="2700" b="1" i="1" dirty="0">
                <a:latin typeface="+mj-lt"/>
              </a:rPr>
              <a:t>iterate</a:t>
            </a:r>
            <a:r>
              <a:rPr lang="en-US" sz="2700" dirty="0">
                <a:latin typeface="+mj-lt"/>
              </a:rPr>
              <a:t> upon our work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7116" y="1752763"/>
            <a:ext cx="1275347" cy="1345103"/>
            <a:chOff x="316017" y="3845883"/>
            <a:chExt cx="1644792" cy="1845693"/>
          </a:xfrm>
        </p:grpSpPr>
        <p:sp>
          <p:nvSpPr>
            <p:cNvPr id="11" name="Oval 10"/>
            <p:cNvSpPr/>
            <p:nvPr/>
          </p:nvSpPr>
          <p:spPr>
            <a:xfrm>
              <a:off x="316017" y="3845883"/>
              <a:ext cx="1625078" cy="1735362"/>
            </a:xfrm>
            <a:prstGeom prst="ellipse">
              <a:avLst/>
            </a:prstGeom>
            <a:solidFill>
              <a:srgbClr val="4C2F85"/>
            </a:solidFill>
            <a:ln>
              <a:solidFill>
                <a:srgbClr val="4C2F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6745" y="4086768"/>
              <a:ext cx="1042738" cy="1604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7441" y="3879417"/>
              <a:ext cx="1283368" cy="612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7273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/>
        </p:nvSpPr>
        <p:spPr>
          <a:xfrm>
            <a:off x="-375781" y="212943"/>
            <a:ext cx="13075781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474" y="241342"/>
            <a:ext cx="11672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How can we make HuskyADAPT a sustainable program? </a:t>
            </a:r>
          </a:p>
        </p:txBody>
      </p:sp>
      <p:sp>
        <p:nvSpPr>
          <p:cNvPr id="6" name="Parallelogram 5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6686" y="1963647"/>
            <a:ext cx="10342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+mj-lt"/>
              </a:rPr>
              <a:t>Develop an online database storing all documentation from design projects </a:t>
            </a:r>
            <a:r>
              <a:rPr lang="en-US" sz="2700" b="1" i="1" dirty="0">
                <a:latin typeface="+mj-lt"/>
              </a:rPr>
              <a:t>enabling</a:t>
            </a:r>
            <a:r>
              <a:rPr lang="en-US" sz="2700" b="1" dirty="0">
                <a:latin typeface="+mj-lt"/>
              </a:rPr>
              <a:t> </a:t>
            </a:r>
            <a:r>
              <a:rPr lang="en-US" sz="2700" dirty="0">
                <a:latin typeface="+mj-lt"/>
              </a:rPr>
              <a:t>others to </a:t>
            </a:r>
            <a:r>
              <a:rPr lang="en-US" sz="2700" b="1" i="1" dirty="0">
                <a:latin typeface="+mj-lt"/>
              </a:rPr>
              <a:t>explore</a:t>
            </a:r>
            <a:r>
              <a:rPr lang="en-US" sz="2700" dirty="0">
                <a:latin typeface="+mj-lt"/>
              </a:rPr>
              <a:t>, </a:t>
            </a:r>
            <a:r>
              <a:rPr lang="en-US" sz="2700" b="1" i="1" dirty="0">
                <a:latin typeface="+mj-lt"/>
              </a:rPr>
              <a:t>download</a:t>
            </a:r>
            <a:r>
              <a:rPr lang="en-US" sz="2700" dirty="0">
                <a:latin typeface="+mj-lt"/>
              </a:rPr>
              <a:t> and </a:t>
            </a:r>
            <a:r>
              <a:rPr lang="en-US" sz="2700" b="1" i="1" dirty="0">
                <a:latin typeface="+mj-lt"/>
              </a:rPr>
              <a:t>iterate</a:t>
            </a:r>
            <a:r>
              <a:rPr lang="en-US" sz="2700" dirty="0">
                <a:latin typeface="+mj-lt"/>
              </a:rPr>
              <a:t> upon our work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36687" y="3474025"/>
            <a:ext cx="10009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+mj-lt"/>
              </a:rPr>
              <a:t>Develop an </a:t>
            </a:r>
            <a:r>
              <a:rPr lang="en-US" sz="2700" b="1" i="1" dirty="0">
                <a:latin typeface="+mj-lt"/>
              </a:rPr>
              <a:t>optimized </a:t>
            </a:r>
            <a:r>
              <a:rPr lang="en-US" sz="2700" dirty="0">
                <a:latin typeface="+mj-lt"/>
              </a:rPr>
              <a:t>and </a:t>
            </a:r>
            <a:r>
              <a:rPr lang="en-US" sz="2700" b="1" i="1" dirty="0">
                <a:latin typeface="+mj-lt"/>
              </a:rPr>
              <a:t>replicable </a:t>
            </a:r>
            <a:r>
              <a:rPr lang="en-US" sz="2700" dirty="0">
                <a:latin typeface="+mj-lt"/>
              </a:rPr>
              <a:t>process for</a:t>
            </a:r>
            <a:r>
              <a:rPr lang="en-US" sz="2700" b="1" i="1" dirty="0">
                <a:latin typeface="+mj-lt"/>
              </a:rPr>
              <a:t> creating</a:t>
            </a:r>
            <a:r>
              <a:rPr lang="en-US" sz="2700" dirty="0">
                <a:latin typeface="+mj-lt"/>
              </a:rPr>
              <a:t> the design challenges for upcoming years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77116" y="1752763"/>
            <a:ext cx="1275347" cy="1345103"/>
            <a:chOff x="316017" y="3845883"/>
            <a:chExt cx="1644792" cy="1845693"/>
          </a:xfrm>
        </p:grpSpPr>
        <p:sp>
          <p:nvSpPr>
            <p:cNvPr id="11" name="Oval 10"/>
            <p:cNvSpPr/>
            <p:nvPr/>
          </p:nvSpPr>
          <p:spPr>
            <a:xfrm>
              <a:off x="316017" y="3845883"/>
              <a:ext cx="1625078" cy="1735362"/>
            </a:xfrm>
            <a:prstGeom prst="ellipse">
              <a:avLst/>
            </a:prstGeom>
            <a:solidFill>
              <a:srgbClr val="4C2F85"/>
            </a:solidFill>
            <a:ln>
              <a:solidFill>
                <a:srgbClr val="4C2F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6745" y="4086768"/>
              <a:ext cx="1042738" cy="16048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7441" y="3879417"/>
              <a:ext cx="1283368" cy="612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Aim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7116" y="3418027"/>
            <a:ext cx="1275347" cy="1357106"/>
            <a:chOff x="316017" y="3845883"/>
            <a:chExt cx="1644792" cy="1862164"/>
          </a:xfrm>
        </p:grpSpPr>
        <p:sp>
          <p:nvSpPr>
            <p:cNvPr id="15" name="Oval 14"/>
            <p:cNvSpPr/>
            <p:nvPr/>
          </p:nvSpPr>
          <p:spPr>
            <a:xfrm>
              <a:off x="316017" y="3845883"/>
              <a:ext cx="1625078" cy="1735362"/>
            </a:xfrm>
            <a:prstGeom prst="ellipse">
              <a:avLst/>
            </a:prstGeom>
            <a:solidFill>
              <a:srgbClr val="4C2F85"/>
            </a:solidFill>
            <a:ln>
              <a:solidFill>
                <a:srgbClr val="4C2F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77441" y="4103238"/>
              <a:ext cx="1042738" cy="1604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7441" y="3879417"/>
              <a:ext cx="1283368" cy="612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300" b="1" dirty="0">
                  <a:solidFill>
                    <a:schemeClr val="bg1">
                      <a:lumMod val="95000"/>
                    </a:schemeClr>
                  </a:solidFill>
                  <a:latin typeface="+mj-lt"/>
                </a:rPr>
                <a:t>Aim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78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-375780" y="212943"/>
            <a:ext cx="6471780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474" y="241341"/>
            <a:ext cx="9336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Furthering a Design Project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475" y="1178967"/>
            <a:ext cx="118210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rebuchet MS" panose="020B0603020202020204" pitchFamily="34" charset="0"/>
              </a:rPr>
              <a:t>How can we help individuals with limited hand function perform daily hygienic tasks?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C0F9FF-9FBB-46CD-B0A0-04D399F9F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74" y="4095150"/>
            <a:ext cx="2224271" cy="2224271"/>
          </a:xfrm>
          <a:prstGeom prst="rect">
            <a:avLst/>
          </a:prstGeom>
        </p:spPr>
      </p:pic>
      <p:pic>
        <p:nvPicPr>
          <p:cNvPr id="10" name="Picture 9" descr="cid:d2b16c9f-37d3-4b71-82ca-4cecd2e4599e@namprd18.prod.outlook.com">
            <a:extLst>
              <a:ext uri="{FF2B5EF4-FFF2-40B4-BE49-F238E27FC236}">
                <a16:creationId xmlns:a16="http://schemas.microsoft.com/office/drawing/2014/main" id="{A82587EB-DF44-437B-BE6F-EB5B77A5B605}"/>
              </a:ext>
            </a:extLst>
          </p:cNvPr>
          <p:cNvPicPr/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134295" y="3116255"/>
            <a:ext cx="3133196" cy="19577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4237E-9F40-4D45-A8B8-A8460305BC13}"/>
              </a:ext>
            </a:extLst>
          </p:cNvPr>
          <p:cNvSpPr txBox="1"/>
          <p:nvPr/>
        </p:nvSpPr>
        <p:spPr>
          <a:xfrm>
            <a:off x="125474" y="2362814"/>
            <a:ext cx="82875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Built upon the work performed by Team Cajun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Created a modular tool that enables user to effectively manipulate a variety of objects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Rotates toothbrush to users needs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360 degrees laterally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270 degrees axially</a:t>
            </a:r>
          </a:p>
        </p:txBody>
      </p:sp>
    </p:spTree>
    <p:extLst>
      <p:ext uri="{BB962C8B-B14F-4D97-AF65-F5344CB8AC3E}">
        <p14:creationId xmlns:p14="http://schemas.microsoft.com/office/powerpoint/2010/main" val="368699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-375780" y="212943"/>
            <a:ext cx="6471780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474" y="241341"/>
            <a:ext cx="9336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Furthering a Design Project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4237E-9F40-4D45-A8B8-A8460305BC13}"/>
              </a:ext>
            </a:extLst>
          </p:cNvPr>
          <p:cNvSpPr txBox="1"/>
          <p:nvPr/>
        </p:nvSpPr>
        <p:spPr>
          <a:xfrm>
            <a:off x="125474" y="1351508"/>
            <a:ext cx="80601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rebuchet MS" panose="020B0603020202020204" pitchFamily="34" charset="0"/>
              </a:rPr>
              <a:t>Outcome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Designed a tool specifically for </a:t>
            </a:r>
            <a:r>
              <a:rPr lang="en-US" sz="2400" b="1" dirty="0">
                <a:latin typeface="Trebuchet MS" panose="020B0603020202020204" pitchFamily="34" charset="0"/>
              </a:rPr>
              <a:t>need expert</a:t>
            </a:r>
            <a:r>
              <a:rPr lang="en-US" sz="2400" dirty="0">
                <a:latin typeface="Trebuchet MS" panose="020B0603020202020204" pitchFamily="34" charset="0"/>
              </a:rPr>
              <a:t> Erin Ciliv</a:t>
            </a:r>
          </a:p>
          <a:p>
            <a:pPr marL="457189" lvl="1"/>
            <a:r>
              <a:rPr lang="en-US" sz="2400" i="1" dirty="0">
                <a:latin typeface="Trebuchet MS" panose="020B0603020202020204" pitchFamily="34" charset="0"/>
              </a:rPr>
              <a:t>A need expert is a community member who provides invaluable insight on a particular disability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Iterated through multiple prototypes based off of user feedback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Device builds upon Erin’s ability with her left hand</a:t>
            </a:r>
          </a:p>
          <a:p>
            <a:endParaRPr lang="en-US" sz="2400" dirty="0">
              <a:latin typeface="Trebuchet MS" panose="020B0603020202020204" pitchFamily="34" charset="0"/>
            </a:endParaRPr>
          </a:p>
          <a:p>
            <a:r>
              <a:rPr lang="en-US" sz="2400" dirty="0">
                <a:latin typeface="Trebuchet MS" panose="020B0603020202020204" pitchFamily="34" charset="0"/>
              </a:rPr>
              <a:t>Future</a:t>
            </a:r>
          </a:p>
          <a:p>
            <a:pPr marL="342880" indent="-342891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Implement attachment to act as a button</a:t>
            </a:r>
          </a:p>
          <a:p>
            <a:pPr marL="342880" indent="-342891">
              <a:buFont typeface="Arial" panose="020B0604020202020204" pitchFamily="34" charset="0"/>
              <a:buChar char="•"/>
            </a:pPr>
            <a:r>
              <a:rPr lang="en-US" sz="2400" dirty="0">
                <a:latin typeface="Trebuchet MS" panose="020B0603020202020204" pitchFamily="34" charset="0"/>
              </a:rPr>
              <a:t>Modify toothbrush stand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8D86E-27B0-49FB-8BC0-043F338E9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03" y="1138705"/>
            <a:ext cx="2473219" cy="1850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6D0E57-0123-41FA-8814-5529DEF0D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324" y="3254530"/>
            <a:ext cx="3494399" cy="26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1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/>
          <p:cNvSpPr/>
          <p:nvPr/>
        </p:nvSpPr>
        <p:spPr>
          <a:xfrm>
            <a:off x="-385305" y="212943"/>
            <a:ext cx="6481306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475" y="241341"/>
            <a:ext cx="5684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E4DBF5"/>
                </a:solidFill>
                <a:latin typeface="+mj-lt"/>
              </a:rPr>
              <a:t>Design Projects 2017-2018</a:t>
            </a:r>
          </a:p>
        </p:txBody>
      </p:sp>
      <p:sp>
        <p:nvSpPr>
          <p:cNvPr id="7" name="Parallelogram 6"/>
          <p:cNvSpPr/>
          <p:nvPr/>
        </p:nvSpPr>
        <p:spPr>
          <a:xfrm>
            <a:off x="7910114" y="6136991"/>
            <a:ext cx="4478747" cy="736284"/>
          </a:xfrm>
          <a:prstGeom prst="parallelogram">
            <a:avLst/>
          </a:prstGeom>
          <a:solidFill>
            <a:srgbClr val="4C2F85"/>
          </a:solidFill>
          <a:ln>
            <a:solidFill>
              <a:srgbClr val="4C2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C2F85"/>
                </a:solidFill>
              </a:ln>
              <a:solidFill>
                <a:srgbClr val="4C2F85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11" y="6215657"/>
            <a:ext cx="3633537" cy="5343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029" y="1933435"/>
            <a:ext cx="53656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Created a website showcasing all past and ongoing projects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Ensures others may explore and iterate upon our work</a:t>
            </a:r>
          </a:p>
          <a:p>
            <a:pPr lvl="1"/>
            <a:endParaRPr lang="en-US" sz="2000" dirty="0">
              <a:latin typeface="Trebuchet MS" panose="020B0603020202020204" pitchFamily="34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Incorporated accessibility features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000" dirty="0">
                <a:latin typeface="Trebuchet MS" panose="020B0603020202020204" pitchFamily="34" charset="0"/>
              </a:rPr>
              <a:t>Alternative text, screen reader compatible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35F5A8-8DD8-4BB9-BA74-E0B66F812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1" y="1150888"/>
            <a:ext cx="5999911" cy="4556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31212A-34B6-4E28-B5CE-F3EE5388A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303" y="108007"/>
            <a:ext cx="4667248" cy="57833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E9B086-7DA7-4E26-88B8-8F765FE4A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36959"/>
            <a:ext cx="762498" cy="93634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E34C2A9-E20F-414B-8900-CDA884655AD2}"/>
              </a:ext>
            </a:extLst>
          </p:cNvPr>
          <p:cNvSpPr/>
          <p:nvPr/>
        </p:nvSpPr>
        <p:spPr>
          <a:xfrm>
            <a:off x="6455229" y="1"/>
            <a:ext cx="5127172" cy="605972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91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11598</TotalTime>
  <Words>461</Words>
  <Application>Microsoft Office PowerPoint</Application>
  <PresentationFormat>Widescreen</PresentationFormat>
  <Paragraphs>94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Tahoma</vt:lpstr>
      <vt:lpstr>Trebuchet MS</vt:lpstr>
      <vt:lpstr>Uni Sans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Alyssa</dc:creator>
  <cp:lastModifiedBy>Joe Lawler</cp:lastModifiedBy>
  <cp:revision>251</cp:revision>
  <dcterms:created xsi:type="dcterms:W3CDTF">2018-02-19T03:44:22Z</dcterms:created>
  <dcterms:modified xsi:type="dcterms:W3CDTF">2018-08-15T02:13:06Z</dcterms:modified>
</cp:coreProperties>
</file>